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8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2857" autoAdjust="0"/>
  </p:normalViewPr>
  <p:slideViewPr>
    <p:cSldViewPr>
      <p:cViewPr varScale="1"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2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2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0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1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8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9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0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8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0000">
              <a:srgbClr val="FEEAB2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40A9-6211-4739-A552-058A6EC43CFC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61A6-67E2-4B41-85A0-F5507888D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23224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Классный, </a:t>
            </a:r>
            <a:b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</a:t>
            </a:r>
            <a:r>
              <a:rPr lang="ru-RU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классный!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H:\фото\6fa4e9c8604148c1bfa738425b9937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192688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2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/>
              <a:t>Спортивно-оздоровительное</a:t>
            </a:r>
            <a:endParaRPr lang="ru-RU" sz="2800" dirty="0"/>
          </a:p>
          <a:p>
            <a:pPr lvl="0"/>
            <a:r>
              <a:rPr lang="ru-RU" sz="2800" b="1" dirty="0" smtClean="0"/>
              <a:t>Научно-познавательное </a:t>
            </a:r>
          </a:p>
          <a:p>
            <a:pPr lvl="0"/>
            <a:r>
              <a:rPr lang="ru-RU" sz="2800" b="1" dirty="0" smtClean="0"/>
              <a:t>Духовно – нравственное</a:t>
            </a:r>
          </a:p>
          <a:p>
            <a:pPr lvl="0"/>
            <a:r>
              <a:rPr lang="ru-RU" sz="2800" b="1" dirty="0" smtClean="0"/>
              <a:t>Гражданско-патриотическое</a:t>
            </a:r>
          </a:p>
          <a:p>
            <a:pPr lvl="0"/>
            <a:r>
              <a:rPr lang="ru-RU" sz="2800" b="1" dirty="0" smtClean="0"/>
              <a:t> Семья </a:t>
            </a:r>
            <a:r>
              <a:rPr lang="ru-RU" sz="2800" b="1" dirty="0"/>
              <a:t>(культура семейных отношений</a:t>
            </a:r>
            <a:r>
              <a:rPr lang="ru-RU" sz="2800" b="1" dirty="0" smtClean="0"/>
              <a:t>)</a:t>
            </a:r>
            <a:endParaRPr lang="ru-RU" sz="2800" b="1" dirty="0"/>
          </a:p>
          <a:p>
            <a:pPr lvl="0"/>
            <a:r>
              <a:rPr lang="ru-RU" sz="2800" b="1" dirty="0"/>
              <a:t>Экологическое направление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Трудовое </a:t>
            </a:r>
            <a:r>
              <a:rPr lang="ru-RU" sz="2800" b="1" dirty="0"/>
              <a:t>и экономическое </a:t>
            </a:r>
            <a:endParaRPr lang="ru-RU" sz="2800" b="1" dirty="0" smtClean="0"/>
          </a:p>
          <a:p>
            <a:pPr lvl="0"/>
            <a:r>
              <a:rPr lang="ru-RU" sz="2800" b="1" dirty="0" smtClean="0"/>
              <a:t>Художественно-эстетическое</a:t>
            </a:r>
            <a:endParaRPr lang="ru-RU" sz="2800" b="1" dirty="0"/>
          </a:p>
        </p:txBody>
      </p:sp>
      <p:pic>
        <p:nvPicPr>
          <p:cNvPr id="4" name="Picture 3" descr="H:\фото\0bfeee6bdad44c2c80d30a1ed04632a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421044" cy="2304256"/>
          </a:xfrm>
          <a:prstGeom prst="rect">
            <a:avLst/>
          </a:prstGeom>
          <a:noFill/>
        </p:spPr>
      </p:pic>
      <p:pic>
        <p:nvPicPr>
          <p:cNvPr id="5" name="2  минус Мир похож на цветной луг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4996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62" y="332656"/>
            <a:ext cx="8229600" cy="106613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«А» класс СОШ №4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86" y="1366371"/>
            <a:ext cx="69122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Барбарики Доброта-dobrot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Autofit/>
          </a:bodyPr>
          <a:lstStyle/>
          <a:p>
            <a:pPr algn="r"/>
            <a:r>
              <a:rPr lang="ru-RU" sz="3200" b="1" dirty="0">
                <a:solidFill>
                  <a:srgbClr val="7030A0"/>
                </a:solidFill>
              </a:rPr>
              <a:t>Воспитывает все: </a:t>
            </a:r>
            <a:r>
              <a:rPr lang="ru-RU" sz="3200" b="1" dirty="0" smtClean="0">
                <a:solidFill>
                  <a:srgbClr val="7030A0"/>
                </a:solidFill>
              </a:rPr>
              <a:t>люди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вещи, явления</a:t>
            </a:r>
            <a:r>
              <a:rPr lang="ru-RU" sz="3200" b="1" dirty="0">
                <a:solidFill>
                  <a:srgbClr val="7030A0"/>
                </a:solidFill>
              </a:rPr>
              <a:t>, 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но прежде всего и дольше </a:t>
            </a:r>
            <a:r>
              <a:rPr lang="ru-RU" sz="3200" b="1" dirty="0" smtClean="0">
                <a:solidFill>
                  <a:srgbClr val="7030A0"/>
                </a:solidFill>
              </a:rPr>
              <a:t>всего люди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Из них на первом месте -родители и педагоги.</a:t>
            </a:r>
            <a:r>
              <a:rPr lang="ru-RU" sz="3200" b="1" i="1" dirty="0">
                <a:solidFill>
                  <a:srgbClr val="7030A0"/>
                </a:solidFill>
              </a:rPr>
              <a:t> </a:t>
            </a:r>
            <a:r>
              <a:rPr lang="ru-RU" sz="3200" dirty="0">
                <a:solidFill>
                  <a:srgbClr val="7030A0"/>
                </a:solidFill>
              </a:rPr>
              <a:t/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А. С. Макаренко</a:t>
            </a:r>
            <a:r>
              <a:rPr lang="ru-RU" sz="3600" b="1" dirty="0">
                <a:solidFill>
                  <a:srgbClr val="7030A0"/>
                </a:solidFill>
              </a:rPr>
              <a:t>  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2952328" cy="19217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fancybox-img" descr="DSC_000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140968"/>
            <a:ext cx="3960440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6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Цель </a:t>
            </a:r>
            <a:r>
              <a:rPr lang="ru-RU" b="1" dirty="0" smtClean="0">
                <a:solidFill>
                  <a:srgbClr val="7030A0"/>
                </a:solidFill>
              </a:rPr>
              <a:t>программы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/>
              <a:t>состоит в обеспечении целостного подхода к воспитанию и развитию личности ученика, в </a:t>
            </a:r>
            <a:r>
              <a:rPr lang="ru-RU" sz="3600" b="1" dirty="0" smtClean="0"/>
              <a:t>создании дружного коллектива и  </a:t>
            </a:r>
            <a:r>
              <a:rPr lang="ru-RU" sz="3600" b="1" dirty="0"/>
              <a:t>максимально благоприятных условий для раскрытия способностей каждой отдельной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8465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Задачи воспитания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eriod"/>
            </a:pPr>
            <a:r>
              <a:rPr lang="ru-RU" b="1" dirty="0" smtClean="0"/>
              <a:t>Развивать </a:t>
            </a:r>
            <a:r>
              <a:rPr lang="ru-RU" b="1" dirty="0"/>
              <a:t>умение общаться и сотрудничать. </a:t>
            </a: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b="1" dirty="0" smtClean="0"/>
              <a:t> Создавать </a:t>
            </a:r>
            <a:r>
              <a:rPr lang="ru-RU" b="1" dirty="0"/>
              <a:t>условия для развития творческих и интеллектуальных способностей детей. </a:t>
            </a: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b="1" dirty="0" smtClean="0"/>
              <a:t>Создавать </a:t>
            </a:r>
            <a:r>
              <a:rPr lang="ru-RU" b="1" dirty="0"/>
              <a:t>условия для поддержания стабильного </a:t>
            </a:r>
            <a:r>
              <a:rPr lang="ru-RU" b="1" dirty="0" smtClean="0"/>
              <a:t> здоровья </a:t>
            </a:r>
            <a:r>
              <a:rPr lang="ru-RU" b="1" dirty="0"/>
              <a:t>обучающихся. </a:t>
            </a: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b="1" dirty="0" smtClean="0"/>
              <a:t>Формировать </a:t>
            </a:r>
            <a:r>
              <a:rPr lang="ru-RU" b="1" dirty="0"/>
              <a:t>самостоятельность, расширять возможности для развития трудовых, художественно-эстетических умений и навыков. </a:t>
            </a:r>
            <a:endParaRPr lang="ru-RU" b="1" dirty="0" smtClean="0"/>
          </a:p>
          <a:p>
            <a:pPr marL="514350" lvl="0" indent="-514350">
              <a:buAutoNum type="arabicPeriod"/>
            </a:pPr>
            <a:r>
              <a:rPr lang="ru-RU" b="1" dirty="0" smtClean="0"/>
              <a:t>Развивать </a:t>
            </a:r>
            <a:r>
              <a:rPr lang="ru-RU" b="1" dirty="0"/>
              <a:t>эмоциональную и волевую </a:t>
            </a:r>
            <a:r>
              <a:rPr lang="ru-RU" b="1" dirty="0" smtClean="0"/>
              <a:t>сферы.</a:t>
            </a:r>
          </a:p>
          <a:p>
            <a:pPr marL="514350" lvl="0" indent="-514350">
              <a:buAutoNum type="arabicPeriod"/>
            </a:pPr>
            <a:r>
              <a:rPr lang="ru-RU" b="1" dirty="0" smtClean="0"/>
              <a:t>Изучать </a:t>
            </a:r>
            <a:r>
              <a:rPr lang="ru-RU" b="1" dirty="0"/>
              <a:t>личностные качества </a:t>
            </a:r>
            <a:r>
              <a:rPr lang="ru-RU" b="1" dirty="0" smtClean="0"/>
              <a:t>обучающихся.</a:t>
            </a:r>
          </a:p>
          <a:p>
            <a:pPr marL="514350" lvl="0" indent="-514350">
              <a:buAutoNum type="arabicPeriod"/>
            </a:pPr>
            <a:r>
              <a:rPr lang="ru-RU" b="1" dirty="0" smtClean="0"/>
              <a:t>Содействовать </a:t>
            </a:r>
            <a:r>
              <a:rPr lang="ru-RU" b="1" dirty="0"/>
              <a:t>формированию классного коллектива и созданию в нём нравственно и эмоционально благоприятной среды для </a:t>
            </a:r>
            <a:r>
              <a:rPr lang="ru-RU" b="1" dirty="0" smtClean="0"/>
              <a:t>развития.</a:t>
            </a:r>
          </a:p>
          <a:p>
            <a:pPr marL="514350" lvl="0" indent="-514350">
              <a:buAutoNum type="arabicPeriod"/>
            </a:pPr>
            <a:r>
              <a:rPr lang="ru-RU" b="1" dirty="0" smtClean="0"/>
              <a:t>Повышение </a:t>
            </a:r>
            <a:r>
              <a:rPr lang="ru-RU" b="1" dirty="0"/>
              <a:t>педагогической и психологической культуры родителей через совместную деятельность.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62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Педагогическая поддержка ребенка и процесса его развития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160840" cy="155902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Основные концептуальные положения разработаны членом-корреспондентом Российской академии образования </a:t>
            </a:r>
            <a:r>
              <a:rPr lang="ru-RU" b="1" dirty="0" smtClean="0">
                <a:solidFill>
                  <a:schemeClr val="tx1"/>
                </a:solidFill>
              </a:rPr>
              <a:t>Олегом Семеновичем </a:t>
            </a:r>
            <a:r>
              <a:rPr lang="ru-RU" b="1" dirty="0" err="1" smtClean="0">
                <a:solidFill>
                  <a:schemeClr val="tx1"/>
                </a:solidFill>
              </a:rPr>
              <a:t>Газманом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поддержки: 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9368"/>
            <a:ext cx="8229600" cy="51399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/>
              <a:t> </a:t>
            </a:r>
            <a:r>
              <a:rPr lang="ru-RU" sz="4100" b="1" dirty="0"/>
              <a:t>любовь к ребенку,  принятие его как </a:t>
            </a:r>
            <a:r>
              <a:rPr lang="ru-RU" sz="4100" b="1" dirty="0" smtClean="0"/>
              <a:t>личности</a:t>
            </a:r>
            <a:r>
              <a:rPr lang="ru-RU" sz="4100" b="1" dirty="0"/>
              <a:t>;</a:t>
            </a:r>
          </a:p>
          <a:p>
            <a:pPr algn="just"/>
            <a:r>
              <a:rPr lang="ru-RU" sz="4100" b="1" dirty="0" smtClean="0"/>
              <a:t>диалоговые </a:t>
            </a:r>
            <a:r>
              <a:rPr lang="ru-RU" sz="4100" b="1" dirty="0"/>
              <a:t>формам общения с </a:t>
            </a:r>
            <a:r>
              <a:rPr lang="ru-RU" sz="4100" b="1" dirty="0" smtClean="0"/>
              <a:t>детьми;</a:t>
            </a:r>
          </a:p>
          <a:p>
            <a:pPr algn="just"/>
            <a:r>
              <a:rPr lang="ru-RU" sz="4100" b="1" dirty="0" smtClean="0"/>
              <a:t> </a:t>
            </a:r>
            <a:r>
              <a:rPr lang="ru-RU" sz="4100" b="1" dirty="0"/>
              <a:t>уважение, доверие, понимание его </a:t>
            </a:r>
            <a:r>
              <a:rPr lang="ru-RU" sz="4100" b="1" dirty="0" smtClean="0"/>
              <a:t>интересов</a:t>
            </a:r>
            <a:r>
              <a:rPr lang="ru-RU" sz="4100" b="1" dirty="0"/>
              <a:t>;</a:t>
            </a:r>
          </a:p>
          <a:p>
            <a:pPr algn="just"/>
            <a:r>
              <a:rPr lang="ru-RU" sz="4100" b="1" dirty="0" smtClean="0"/>
              <a:t>ожидание </a:t>
            </a:r>
            <a:r>
              <a:rPr lang="ru-RU" sz="4100" b="1" dirty="0"/>
              <a:t>успеха в решении </a:t>
            </a:r>
            <a:r>
              <a:rPr lang="ru-RU" sz="4100" b="1" dirty="0" smtClean="0"/>
              <a:t>проблемы</a:t>
            </a:r>
            <a:r>
              <a:rPr lang="ru-RU" sz="4100" b="1" dirty="0"/>
              <a:t>;</a:t>
            </a:r>
            <a:endParaRPr lang="ru-RU" sz="4100" b="1" dirty="0" smtClean="0"/>
          </a:p>
          <a:p>
            <a:pPr algn="just"/>
            <a:r>
              <a:rPr lang="ru-RU" sz="4100" b="1" dirty="0" smtClean="0"/>
              <a:t> </a:t>
            </a:r>
            <a:r>
              <a:rPr lang="ru-RU" sz="4100" b="1" dirty="0"/>
              <a:t>признание воли ребенка и его права на собственное волеизъявление (право «хочу» и «не хочу»); </a:t>
            </a:r>
            <a:endParaRPr lang="ru-RU" sz="4100" b="1" dirty="0" smtClean="0"/>
          </a:p>
          <a:p>
            <a:pPr algn="just"/>
            <a:r>
              <a:rPr lang="ru-RU" sz="4100" b="1" dirty="0" smtClean="0"/>
              <a:t> </a:t>
            </a:r>
            <a:r>
              <a:rPr lang="ru-RU" sz="4100" b="1" dirty="0"/>
              <a:t>поощрение и одобрение </a:t>
            </a:r>
            <a:r>
              <a:rPr lang="ru-RU" sz="4100" b="1" dirty="0" smtClean="0"/>
              <a:t>самостоятельности</a:t>
            </a:r>
            <a:r>
              <a:rPr lang="ru-RU" sz="4100" b="1" dirty="0"/>
              <a:t>;</a:t>
            </a:r>
            <a:endParaRPr lang="ru-RU" sz="4100" b="1" dirty="0" smtClean="0"/>
          </a:p>
          <a:p>
            <a:pPr algn="just"/>
            <a:r>
              <a:rPr lang="ru-RU" sz="4100" b="1" dirty="0" smtClean="0"/>
              <a:t> готовность и способность быть на стороне ребенка </a:t>
            </a:r>
            <a:r>
              <a:rPr lang="ru-RU" sz="4100" b="1" dirty="0"/>
              <a:t>собственный самоанализ, постоянный самоконтроль и способность изменить позицию и оценку/самооценку </a:t>
            </a:r>
          </a:p>
          <a:p>
            <a:pPr marL="0" indent="0">
              <a:buNone/>
            </a:pP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2161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b="1" dirty="0" smtClean="0"/>
              <a:t>диалога </a:t>
            </a:r>
            <a:endParaRPr lang="ru-RU" b="1" dirty="0" smtClean="0">
              <a:effectLst/>
            </a:endParaRPr>
          </a:p>
          <a:p>
            <a:pPr lvl="0"/>
            <a:r>
              <a:rPr lang="ru-RU" b="1" dirty="0"/>
              <a:t> рефлексивные</a:t>
            </a:r>
            <a:endParaRPr lang="ru-RU" b="1" dirty="0" smtClean="0">
              <a:effectLst/>
            </a:endParaRPr>
          </a:p>
          <a:p>
            <a:pPr lvl="0"/>
            <a:r>
              <a:rPr lang="ru-RU" b="1" dirty="0"/>
              <a:t> педагогической поддержки</a:t>
            </a:r>
            <a:endParaRPr lang="ru-RU" b="1" dirty="0" smtClean="0">
              <a:effectLst/>
            </a:endParaRPr>
          </a:p>
          <a:p>
            <a:pPr lvl="0"/>
            <a:r>
              <a:rPr lang="ru-RU" b="1" dirty="0"/>
              <a:t>диагностические</a:t>
            </a:r>
            <a:endParaRPr lang="ru-RU" b="1" dirty="0" smtClean="0">
              <a:effectLst/>
            </a:endParaRPr>
          </a:p>
          <a:p>
            <a:pPr lvl="0"/>
            <a:r>
              <a:rPr lang="ru-RU" b="1" dirty="0"/>
              <a:t> создания ситуации выбора и успеха</a:t>
            </a:r>
            <a:endParaRPr lang="ru-RU" b="1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 descr="C:\Users\пользователь\Desktop\открытый урок\DSCN24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95232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\Desktop\2 класс Праздник осени\DSCN25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406155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6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Критерии и показатели эффективности воспитательного процесса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 готовность </a:t>
            </a:r>
            <a:r>
              <a:rPr lang="ru-RU" b="1" dirty="0"/>
              <a:t>ребенка к самоопределению, самореализации, самоорганизации и самореабилитации;</a:t>
            </a:r>
          </a:p>
          <a:p>
            <a:r>
              <a:rPr lang="ru-RU" b="1" dirty="0" smtClean="0"/>
              <a:t>развитость </a:t>
            </a:r>
            <a:r>
              <a:rPr lang="ru-RU" b="1" dirty="0"/>
              <a:t>индивидуальных способностей ученика; </a:t>
            </a:r>
          </a:p>
          <a:p>
            <a:r>
              <a:rPr lang="ru-RU" b="1" dirty="0" smtClean="0"/>
              <a:t>нравственная </a:t>
            </a:r>
            <a:r>
              <a:rPr lang="ru-RU" b="1" dirty="0"/>
              <a:t>направленность личности; </a:t>
            </a:r>
          </a:p>
          <a:p>
            <a:r>
              <a:rPr lang="ru-RU" b="1" dirty="0" smtClean="0"/>
              <a:t>физическое </a:t>
            </a:r>
            <a:r>
              <a:rPr lang="ru-RU" b="1" dirty="0"/>
              <a:t>и психическое здоровье школьника; </a:t>
            </a:r>
          </a:p>
          <a:p>
            <a:r>
              <a:rPr lang="ru-RU" b="1" dirty="0" err="1" smtClean="0"/>
              <a:t>сформированность</a:t>
            </a:r>
            <a:r>
              <a:rPr lang="ru-RU" b="1" dirty="0" smtClean="0"/>
              <a:t> </a:t>
            </a:r>
            <a:r>
              <a:rPr lang="ru-RU" b="1" dirty="0"/>
              <a:t>базовой культуры учащегося; </a:t>
            </a:r>
          </a:p>
          <a:p>
            <a:r>
              <a:rPr lang="ru-RU" b="1" dirty="0" smtClean="0"/>
              <a:t> </a:t>
            </a:r>
            <a:r>
              <a:rPr lang="ru-RU" b="1" dirty="0"/>
              <a:t>защищенность и комфортность ребенка в классной и школьной </a:t>
            </a:r>
            <a:r>
              <a:rPr lang="ru-RU" b="1" dirty="0" err="1" smtClean="0"/>
              <a:t>сообщности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i="1" dirty="0"/>
              <a:t>1 класс «Познай себя – это интересно</a:t>
            </a:r>
            <a:r>
              <a:rPr lang="ru-RU" b="1" i="1" dirty="0" smtClean="0"/>
              <a:t>!»-</a:t>
            </a:r>
            <a:r>
              <a:rPr lang="ru-RU" b="1" dirty="0" smtClean="0"/>
              <a:t> </a:t>
            </a:r>
            <a:r>
              <a:rPr lang="ru-RU" dirty="0"/>
              <a:t>Происходит узнавание себя </a:t>
            </a:r>
            <a:r>
              <a:rPr lang="ru-RU" dirty="0" smtClean="0"/>
              <a:t>в новом виде деятельности, </a:t>
            </a:r>
            <a:r>
              <a:rPr lang="ru-RU" dirty="0"/>
              <a:t>в собственном взгляде на окружающих.</a:t>
            </a:r>
          </a:p>
          <a:p>
            <a:pPr algn="just"/>
            <a:r>
              <a:rPr lang="ru-RU" b="1" i="1" dirty="0"/>
              <a:t>2 класс «Сотвори себя – это необходимо!»</a:t>
            </a:r>
            <a:r>
              <a:rPr lang="ru-RU" b="1" dirty="0"/>
              <a:t> - </a:t>
            </a:r>
            <a:r>
              <a:rPr lang="ru-RU" dirty="0" smtClean="0"/>
              <a:t>Результат </a:t>
            </a:r>
            <a:r>
              <a:rPr lang="ru-RU" dirty="0"/>
              <a:t>совместной деятельности – забота не только о себе, но и о сверстниках, близких.</a:t>
            </a:r>
          </a:p>
          <a:p>
            <a:pPr algn="just"/>
            <a:r>
              <a:rPr lang="ru-RU" b="1" i="1" dirty="0"/>
              <a:t>3 класс «Утверди себя – это возможно!»</a:t>
            </a:r>
            <a:r>
              <a:rPr lang="ru-RU" b="1" dirty="0"/>
              <a:t> </a:t>
            </a:r>
            <a:r>
              <a:rPr lang="ru-RU" dirty="0" smtClean="0"/>
              <a:t>- Умение </a:t>
            </a:r>
            <a:r>
              <a:rPr lang="ru-RU" dirty="0"/>
              <a:t>жить  и работать в коллективе, подчинение своих интересов интересам коллектива.</a:t>
            </a:r>
          </a:p>
          <a:p>
            <a:pPr algn="just"/>
            <a:r>
              <a:rPr lang="ru-RU" b="1" i="1" dirty="0"/>
              <a:t>4 класс «Прояви себя – это реально!»- </a:t>
            </a:r>
            <a:r>
              <a:rPr lang="ru-RU" dirty="0" smtClean="0"/>
              <a:t>приём </a:t>
            </a:r>
            <a:r>
              <a:rPr lang="ru-RU" dirty="0"/>
              <a:t>самостоятельных решений, самостоятельный  анализ своей деятельности, поступков.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3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404</Words>
  <Application>Microsoft Office PowerPoint</Application>
  <PresentationFormat>Экран (4:3)</PresentationFormat>
  <Paragraphs>51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Классный,  самый   классный!</vt:lpstr>
      <vt:lpstr>Воспитывает все: люди, вещи, явления,  но прежде всего и дольше всего люди.  Из них на первом месте -родители и педагоги.  А. С. Макаренко  </vt:lpstr>
      <vt:lpstr>Цель программы </vt:lpstr>
      <vt:lpstr>Задачи воспитания:</vt:lpstr>
      <vt:lpstr>Педагогическая поддержка ребенка и процесса его развития</vt:lpstr>
      <vt:lpstr>Нормы поддержки: </vt:lpstr>
      <vt:lpstr>Методы </vt:lpstr>
      <vt:lpstr>Критерии и показатели эффективности воспитательного процесса</vt:lpstr>
      <vt:lpstr>Этапы реализации:</vt:lpstr>
      <vt:lpstr>Направления</vt:lpstr>
      <vt:lpstr>2 «А» класс СОШ №4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Классный, самый классный</dc:title>
  <dc:creator>Владимир</dc:creator>
  <cp:lastModifiedBy>пользователь</cp:lastModifiedBy>
  <cp:revision>29</cp:revision>
  <dcterms:created xsi:type="dcterms:W3CDTF">2015-02-15T07:13:15Z</dcterms:created>
  <dcterms:modified xsi:type="dcterms:W3CDTF">2015-02-25T05:56:54Z</dcterms:modified>
</cp:coreProperties>
</file>